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60" r:id="rId3"/>
    <p:sldId id="291" r:id="rId4"/>
    <p:sldId id="287" r:id="rId5"/>
    <p:sldId id="288" r:id="rId6"/>
    <p:sldId id="289" r:id="rId7"/>
    <p:sldId id="269" r:id="rId8"/>
    <p:sldId id="290" r:id="rId9"/>
    <p:sldId id="257" r:id="rId10"/>
    <p:sldId id="278" r:id="rId11"/>
    <p:sldId id="262" r:id="rId12"/>
    <p:sldId id="292" r:id="rId13"/>
    <p:sldId id="293" r:id="rId14"/>
    <p:sldId id="258" r:id="rId15"/>
    <p:sldId id="279" r:id="rId16"/>
    <p:sldId id="294" r:id="rId17"/>
    <p:sldId id="295" r:id="rId18"/>
    <p:sldId id="296" r:id="rId19"/>
    <p:sldId id="297" r:id="rId20"/>
    <p:sldId id="283" r:id="rId21"/>
    <p:sldId id="284" r:id="rId22"/>
    <p:sldId id="270" r:id="rId23"/>
  </p:sldIdLst>
  <p:sldSz cx="9144000" cy="5715000" type="screen16x10"/>
  <p:notesSz cx="6858000" cy="9144000"/>
  <p:embeddedFontLst>
    <p:embeddedFont>
      <p:font typeface="Open Sans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C7B1683B-4567-49E4-991B-368EF04162A7}">
  <a:tblStyle styleId="{C7B1683B-4567-49E4-991B-368EF04162A7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rgbClr val="4BACC6">
              <a:alpha val="20000"/>
            </a:srgb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4BACC6">
              <a:alpha val="20000"/>
            </a:srgb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E321475-73BE-4D6A-A7F9-CC13BCEBEE6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99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229028"/>
            <a:ext cx="8520600" cy="2181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16800" y="2291624"/>
            <a:ext cx="4644000" cy="22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l-PL" sz="2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STRATEGIC MANAGEMENT IN POLISH SPORT FEDERATIONS </a:t>
            </a:r>
          </a:p>
          <a:p>
            <a:pPr lvl="0" algn="ctr">
              <a:buFontTx/>
              <a:buChar char="-"/>
            </a:pPr>
            <a:r>
              <a:rPr lang="pl-PL" sz="2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 SWOT ANALYSIS</a:t>
            </a:r>
          </a:p>
          <a:p>
            <a:pPr algn="ctr"/>
            <a:endParaRPr lang="pl-PL" sz="12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/>
            <a:r>
              <a:rPr lang="en-US" sz="11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Michael </a:t>
            </a:r>
            <a:r>
              <a:rPr lang="en-US" sz="1100" b="1" dirty="0" err="1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Troilo</a:t>
            </a:r>
            <a:r>
              <a:rPr lang="en-US" sz="11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, PhD</a:t>
            </a:r>
            <a:endParaRPr lang="pl-PL" sz="1100" b="1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/>
            <a:r>
              <a:rPr lang="en-US" sz="11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11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1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Wellspring Associate Professor of Finance </a:t>
            </a:r>
            <a:endParaRPr lang="pl-PL" sz="11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/>
            <a:r>
              <a:rPr lang="en-US" sz="11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and International Business</a:t>
            </a:r>
            <a:endParaRPr lang="pl-PL" sz="11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/>
            <a:endParaRPr lang="pl-PL" sz="11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/>
            <a:r>
              <a:rPr lang="pl-PL" sz="11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Warsaw -  29/05/2018</a:t>
            </a:r>
          </a:p>
          <a:p>
            <a:pPr algn="ctr"/>
            <a:endParaRPr lang="pl-PL" sz="12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47840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Group exercise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31200" y="4936450"/>
            <a:ext cx="3854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03724" y="1461600"/>
            <a:ext cx="75714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Divide into six teams of six to seven people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Each team should consider strengths and weaknesses of their respective sport organizations. What are some in common?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Spend 15 minutes with your team in discussions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Each team will have one speaker report their findings to the entire group. Each speaker should only speak 2-3 minutes.</a:t>
            </a: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SWOT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58200" y="4936450"/>
            <a:ext cx="388619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4" y="1348740"/>
            <a:ext cx="75714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Strengths: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Capabilities that enable your organization to perform well.  They are a source of leverage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Weaknesses: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Characteristics that prohibit your organization from performing well. They need to be addressed. 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Opportunities: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Trends, forces, events, and ideas that your organization can exploit.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Threats: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Possible events or forces beyond your organization’s control that you need to mitigate.</a:t>
            </a: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900255" cy="611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External Analysis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23910" y="4936450"/>
            <a:ext cx="3926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32975" y="1143000"/>
            <a:ext cx="6956596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Porter, </a:t>
            </a:r>
            <a:r>
              <a:rPr lang="en-US" sz="1800" i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“The essence of strategy is relating an organization to its environment”.</a:t>
            </a:r>
            <a:endParaRPr lang="pl-PL" sz="1800" i="1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environment: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Customers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Competitors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Suppliers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Regulators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Technology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Substitutes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An example from the US: Concussions in American football.</a:t>
            </a:r>
          </a:p>
          <a:p>
            <a:pPr algn="just">
              <a:lnSpc>
                <a:spcPct val="115000"/>
              </a:lnSpc>
            </a:pPr>
            <a:endParaRPr lang="pl-PL" sz="10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pl-PL" sz="10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900255" cy="611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Customers</a:t>
            </a:r>
            <a:endParaRPr lang="en-US" sz="3000" b="1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35340" y="4936450"/>
            <a:ext cx="38126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32975" y="1371600"/>
            <a:ext cx="6956596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Who are your customers? This may seem like a simple question, but many companies forget to ask it.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What is the best way to reach my customers?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How price-sensitive are my customers? Sports and leisure are usually luxury goods.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What customer needs are not being met? 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How loyal are my customers?</a:t>
            </a: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Market segmentation: Age, gender, location, income, behavior, etc.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pl-PL" sz="10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pl-PL" sz="10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 txBox="1"/>
          <p:nvPr/>
        </p:nvSpPr>
        <p:spPr>
          <a:xfrm>
            <a:off x="1034250" y="1866464"/>
            <a:ext cx="8109750" cy="264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1800" b="1" dirty="0" err="1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PORTER’S</a:t>
            </a:r>
            <a:r>
              <a:rPr lang="pl-PL" sz="18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 FIVE FORCES</a:t>
            </a:r>
          </a:p>
          <a:p>
            <a:pPr lvl="0"/>
            <a:endParaRPr lang="pl-PL" sz="18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eaLnBrk="1" hangingPunct="1"/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Competitive rivalry</a:t>
            </a:r>
          </a:p>
          <a:p>
            <a:pPr eaLnBrk="1" hangingPunct="1"/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Threat of new entry</a:t>
            </a:r>
          </a:p>
          <a:p>
            <a:pPr eaLnBrk="1" hangingPunct="1"/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Threat of substitution </a:t>
            </a:r>
          </a:p>
          <a:p>
            <a:pPr eaLnBrk="1" hangingPunct="1"/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Supplier power</a:t>
            </a:r>
          </a:p>
          <a:p>
            <a:pPr eaLnBrk="1" hangingPunct="1"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Buyer power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eaLnBrk="1" hangingPunct="1"/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indent="0">
              <a:buFont typeface="Arial"/>
              <a:buNone/>
            </a:pPr>
            <a:r>
              <a:rPr lang="en-US" sz="12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above are the original, but sometimes “Regulators” are added as a sixth force</a:t>
            </a:r>
            <a:r>
              <a:rPr lang="en-US" sz="12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  <a:p>
            <a:endParaRPr lang="en-US" sz="10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>
              <a:buFont typeface="Arial"/>
              <a:buNone/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>
              <a:buFont typeface="Arial"/>
              <a:buChar char="-"/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endParaRPr lang="pl-PL" sz="1800" dirty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47840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Competitive Rivalry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60000" y="4936450"/>
            <a:ext cx="3566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03725" y="1141290"/>
            <a:ext cx="65778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Number of competitors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Quality differences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Other differences 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Switching costs, e.g. cell phones and providers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Customer loyalty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47840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Threat of new entry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60000" y="4936450"/>
            <a:ext cx="3566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03725" y="1141290"/>
            <a:ext cx="65778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Time and cost of entry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Specialized knowledge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Economies of scale 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Cost advantages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Technology protection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Barriers to entry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47840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Threat of substitution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60000" y="4936450"/>
            <a:ext cx="3566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03725" y="1141290"/>
            <a:ext cx="65778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Availability of substitutes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Performance of substitutes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Cost of substitutes </a:t>
            </a: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47840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Supplier power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60000" y="4936450"/>
            <a:ext cx="3566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03725" y="1141290"/>
            <a:ext cx="65778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Number of suppliers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Size of suppliers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Uniqueness of service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Switching costs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Substitutes </a:t>
            </a: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47840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Buyer power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60000" y="4936450"/>
            <a:ext cx="3566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03725" y="1141290"/>
            <a:ext cx="65778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Number of customers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Size of each order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Differences between competitors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Price sensitivity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Substitutes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 lvl="0"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1026325" y="542550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l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Agenda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969150" y="1429075"/>
            <a:ext cx="7214730" cy="28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100"/>
            </a:pPr>
            <a:r>
              <a:rPr lang="pl-PL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1. </a:t>
            </a:r>
            <a:r>
              <a:rPr lang="en-US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Introduction: What is SWOT?</a:t>
            </a:r>
            <a:endParaRPr lang="pl-PL" sz="18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buSzPts val="1100"/>
            </a:pPr>
            <a:endParaRPr lang="en-US" sz="18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buSzPts val="1100"/>
            </a:pPr>
            <a:r>
              <a:rPr lang="pl-PL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2. </a:t>
            </a:r>
            <a:r>
              <a:rPr lang="en-US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Looking internally at strengths and weaknesses.</a:t>
            </a:r>
            <a:endParaRPr lang="pl-PL" sz="18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buSzPts val="1100"/>
            </a:pPr>
            <a:endParaRPr lang="en-US" sz="18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buSzPts val="1100"/>
            </a:pPr>
            <a:r>
              <a:rPr lang="pl-PL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Identifying  core competencies</a:t>
            </a:r>
          </a:p>
          <a:p>
            <a:pPr marL="342900" lvl="0" indent="-342900">
              <a:buSzPts val="1100"/>
            </a:pPr>
            <a:r>
              <a:rPr lang="pl-PL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Assessing financial capacity for new strategies</a:t>
            </a:r>
          </a:p>
          <a:p>
            <a:pPr marL="342900" lvl="0" indent="-342900">
              <a:buSzPts val="1100"/>
            </a:pPr>
            <a:r>
              <a:rPr lang="pl-PL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Evaluating management culture for readiness to change.</a:t>
            </a:r>
            <a:endParaRPr lang="pl-PL" sz="18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buSzPts val="1100"/>
            </a:pPr>
            <a:endParaRPr lang="en-US" sz="18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buSzPts val="1100"/>
            </a:pPr>
            <a:r>
              <a:rPr lang="pl-PL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3. </a:t>
            </a:r>
            <a:r>
              <a:rPr lang="en-US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Looking externally at threats and opportunities.</a:t>
            </a:r>
            <a:endParaRPr lang="pl-PL" sz="18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buSzPts val="1100"/>
            </a:pPr>
            <a:endParaRPr lang="en-US" sz="18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buSzPts val="1100"/>
            </a:pPr>
            <a:r>
              <a:rPr lang="pl-PL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Detecting and categorizing threats and opportunities</a:t>
            </a:r>
          </a:p>
          <a:p>
            <a:pPr marL="342900" lvl="0" indent="-342900">
              <a:buSzPts val="1100"/>
            </a:pPr>
            <a:r>
              <a:rPr lang="pl-PL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Analyzing customers</a:t>
            </a:r>
          </a:p>
          <a:p>
            <a:pPr marL="342900" lvl="0" indent="-342900">
              <a:buSzPts val="1100"/>
            </a:pPr>
            <a:r>
              <a:rPr lang="pl-PL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Changes in the competitive environment</a:t>
            </a:r>
          </a:p>
          <a:p>
            <a:pPr lvl="0">
              <a:buSzPts val="1100"/>
            </a:pPr>
            <a:endParaRPr lang="en-US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SzPts val="1100"/>
            </a:pPr>
            <a:endParaRPr lang="en-US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800" dirty="0">
              <a:solidFill>
                <a:srgbClr val="0055A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1800" dirty="0">
              <a:solidFill>
                <a:srgbClr val="0055A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 txBox="1"/>
          <p:nvPr/>
        </p:nvSpPr>
        <p:spPr>
          <a:xfrm>
            <a:off x="1034250" y="2003624"/>
            <a:ext cx="3883350" cy="264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pl-PL" sz="18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36010" y="3135612"/>
            <a:ext cx="59346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Group exercise</a:t>
            </a:r>
            <a:endParaRPr lang="en-US" sz="6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47840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Group exercise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431200" y="4936450"/>
            <a:ext cx="3854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03724" y="1461600"/>
            <a:ext cx="75714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Divide into six teams of six to seven people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Each team should consider threats and opportunities of their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respective sport organizations. What are some in common?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Spend 15 minutes with your team in discussions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Each team will have one speaker report their findings to the entire group. Each speaker should only speak 2-3 minutes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766400" y="2179025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l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Thank you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1766400" y="3128275"/>
            <a:ext cx="5611200" cy="12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Michael </a:t>
            </a:r>
            <a:r>
              <a:rPr lang="en-US" b="1" dirty="0" err="1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Troilo</a:t>
            </a:r>
            <a:r>
              <a:rPr lang="en-US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, PhD</a:t>
            </a:r>
            <a:endParaRPr lang="pl-PL" b="1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/>
            <a:r>
              <a:rPr lang="en-US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Wellspring Associate Professor of Finance </a:t>
            </a:r>
            <a:endParaRPr lang="pl-PL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/>
            <a:r>
              <a:rPr lang="en-US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and International Business</a:t>
            </a:r>
            <a:endParaRPr lang="pl-PL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8474400" y="4936450"/>
            <a:ext cx="3422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969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SWOT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4" y="1348740"/>
            <a:ext cx="75714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Strengths: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Capabilities that enable your organization to perform well.  They are a source of leverage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Weaknesses: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Characteristics that prohibit your organization from performing well. They need to be addressed. 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Opportunities: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Trends, forces, events, and ideas that your organization can exploit.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Threats: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Possible events or forces beyond your organization’s control that you need to mitigate.</a:t>
            </a: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l-PL" sz="3000" b="1" dirty="0" err="1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Core</a:t>
            </a:r>
            <a:r>
              <a:rPr lang="pl-PL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l-PL" sz="3000" b="1" dirty="0" err="1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Competencies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4" y="1348740"/>
            <a:ext cx="75714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Core competencies are an organization’s expertise or skills in key areas that directly produce superior performance, e.g. technical abilities, managerial know-how, customer service.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For a skill to be a core competency, it must confer a sustainable competitive advantage.  What does your organization do uniquely well that others value?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Benchmarking is a means to discover core competencies. The benchmark may be in another industry, e.g. airlines and ticket pricing.</a:t>
            </a: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Elements of a solid core competency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4" y="1817370"/>
            <a:ext cx="757147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Inimitability: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Hard to copy.</a:t>
            </a:r>
          </a:p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Durability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: Continuing value over a long period of time, e.g. brand names like Coca-Cola, Disney.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800" b="1" dirty="0" err="1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Appropriability</a:t>
            </a: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Can others take the value you’ve created? In some industries, retailers have the power to take value.</a:t>
            </a:r>
          </a:p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Sustainability: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Are there available substitutes for your competency?</a:t>
            </a:r>
          </a:p>
          <a:p>
            <a:pPr algn="just">
              <a:lnSpc>
                <a:spcPct val="115000"/>
              </a:lnSpc>
            </a:pPr>
            <a:r>
              <a:rPr lang="en-US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Competitive superiority: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Is your competency truly superior to your rivals, or is it merely good?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1026325" y="542550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err="1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Example</a:t>
            </a:r>
            <a:r>
              <a:rPr lang="pl-PL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 of </a:t>
            </a:r>
          </a:p>
          <a:p>
            <a:pPr lvl="0"/>
            <a:r>
              <a:rPr lang="pl-PL" sz="3000" b="1" dirty="0" err="1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benchmarking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4" name="Shape 144"/>
          <p:cNvGraphicFramePr/>
          <p:nvPr/>
        </p:nvGraphicFramePr>
        <p:xfrm>
          <a:off x="1165861" y="1645921"/>
          <a:ext cx="6140279" cy="3091249"/>
        </p:xfrm>
        <a:graphic>
          <a:graphicData uri="http://schemas.openxmlformats.org/drawingml/2006/table">
            <a:tbl>
              <a:tblPr>
                <a:noFill/>
                <a:tableStyleId>{1E321475-73BE-4D6A-A7F9-CC13BCEBEE69}</a:tableStyleId>
              </a:tblPr>
              <a:tblGrid>
                <a:gridCol w="17567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9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55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85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3756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solidFill>
                          <a:srgbClr val="FFFFFF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28575" marR="28575" marT="91425" marB="91425" anchor="ctr">
                    <a:lnL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D4A8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050" b="1" dirty="0" smtClean="0">
                          <a:solidFill>
                            <a:schemeClr val="lt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COMPANY</a:t>
                      </a:r>
                      <a:r>
                        <a:rPr lang="pl" sz="1050" b="1" baseline="0" dirty="0" smtClean="0">
                          <a:solidFill>
                            <a:schemeClr val="lt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1</a:t>
                      </a:r>
                      <a:endParaRPr sz="1050" b="1" dirty="0">
                        <a:solidFill>
                          <a:srgbClr val="FFFFFF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28575" marR="28575" marT="91425" marB="91425" anchor="ctr">
                    <a:lnL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D4A8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050" b="1" dirty="0" smtClean="0">
                          <a:solidFill>
                            <a:schemeClr val="lt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COMPANY 2</a:t>
                      </a:r>
                      <a:endParaRPr sz="1050" b="1" dirty="0">
                        <a:solidFill>
                          <a:srgbClr val="FFFFFF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28575" marR="28575" marT="91425" marB="91425" anchor="ctr">
                    <a:lnL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D4A8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050" b="1" dirty="0" smtClean="0">
                          <a:solidFill>
                            <a:schemeClr val="lt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COMPANY 3</a:t>
                      </a:r>
                      <a:endParaRPr sz="1050" b="1" dirty="0">
                        <a:solidFill>
                          <a:srgbClr val="FFFFFF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28575" marR="28575" marT="91425" marB="91425" anchor="ctr">
                    <a:lnL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D4A8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858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b="1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Time to market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5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2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3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858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b="1" dirty="0" err="1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Quality</a:t>
                      </a:r>
                      <a:endParaRPr lang="pl-PL" b="1" dirty="0" smtClean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4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4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5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858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b="1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Service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4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2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5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29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PT Sans"/>
                        </a:rPr>
                        <a:t>Customer satisfaction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5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2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4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621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PT Sans"/>
                        </a:rPr>
                        <a:t>Human resources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4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2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T Sans"/>
                        </a:rPr>
                        <a:t>4</a:t>
                      </a:r>
                      <a:endParaRPr lang="en-US" dirty="0">
                        <a:latin typeface="PT Sans"/>
                      </a:endParaRPr>
                    </a:p>
                  </a:txBody>
                  <a:tcPr anchor="ctr">
                    <a:lnL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FC5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040130" y="4857751"/>
            <a:ext cx="7795260" cy="702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(5-Very Strong, 1-Very Weak)</a:t>
            </a:r>
          </a:p>
          <a:p>
            <a:pPr eaLnBrk="1" hangingPunct="1">
              <a:buFontTx/>
              <a:buNone/>
            </a:pPr>
            <a:endParaRPr lang="en-US" sz="11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 eaLnBrk="1" hangingPunct="1">
              <a:lnSpc>
                <a:spcPct val="115000"/>
              </a:lnSpc>
              <a:buFontTx/>
              <a:buNone/>
            </a:pPr>
            <a:r>
              <a:rPr lang="en-US" sz="11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900255" cy="611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Financial condition: </a:t>
            </a:r>
            <a:endParaRPr lang="pl-PL" sz="3000" b="1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Can you afford your strategy?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32974" y="1725930"/>
            <a:ext cx="7571475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Cash flows: Are operating cash flows sufficient for your plans?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Access to outside capital.</a:t>
            </a:r>
          </a:p>
          <a:p>
            <a:pPr lvl="0" algn="just">
              <a:lnSpc>
                <a:spcPct val="115000"/>
              </a:lnSpc>
            </a:pPr>
            <a:r>
              <a:rPr lang="pl-PL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  - </a:t>
            </a:r>
            <a:r>
              <a:rPr lang="en-US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Cost of borrowing/debt</a:t>
            </a:r>
          </a:p>
          <a:p>
            <a:pPr lvl="0" algn="just">
              <a:lnSpc>
                <a:spcPct val="115000"/>
              </a:lnSpc>
            </a:pPr>
            <a:r>
              <a:rPr lang="pl-PL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  - </a:t>
            </a:r>
            <a:r>
              <a:rPr lang="en-US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Capacity for additional debt</a:t>
            </a:r>
          </a:p>
          <a:p>
            <a:pPr lvl="0" algn="just">
              <a:lnSpc>
                <a:spcPct val="115000"/>
              </a:lnSpc>
            </a:pPr>
            <a:r>
              <a:rPr lang="pl-PL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  - </a:t>
            </a:r>
            <a:r>
              <a:rPr lang="en-US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Cost of equity, if applicable</a:t>
            </a:r>
            <a:endParaRPr lang="pl-PL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Other scheduled spending, e.g. purchase of land.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Hurdle rate of new projects: The hurdle rate is the minimum rate of return.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900255" cy="611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Management and </a:t>
            </a:r>
            <a:endParaRPr lang="pl-PL" sz="3000" b="1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en-US" sz="3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Culture: How does your organization handle change??</a:t>
            </a: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032974" y="2366010"/>
            <a:ext cx="7571475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Are your managers respected and effective?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Do people feel personally motivated to change?</a:t>
            </a:r>
          </a:p>
          <a:p>
            <a:pPr lvl="0"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Is your organizational structure flat, i.e. there are few layers between the workers and the CEO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Is teamwork and collaboration normal?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Are people accountable for their results?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Is good performance rewarded?</a:t>
            </a: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pl-PL" sz="10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pl-PL" sz="10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en-US" sz="1000" dirty="0" smtClean="0">
                <a:solidFill>
                  <a:srgbClr val="0D4A87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(From “Strategy: Create and Implement the Best Strategy for Your Business” HBS, 2005)</a:t>
            </a: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 txBox="1"/>
          <p:nvPr/>
        </p:nvSpPr>
        <p:spPr>
          <a:xfrm>
            <a:off x="1034250" y="2003624"/>
            <a:ext cx="3883350" cy="264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pl-PL" sz="18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36010" y="3135612"/>
            <a:ext cx="59346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Group exercise</a:t>
            </a:r>
            <a:endParaRPr lang="en-US" sz="6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1269</Words>
  <Application>Microsoft Office PowerPoint</Application>
  <PresentationFormat>Pokaz na ekranie (16:10)</PresentationFormat>
  <Paragraphs>274</Paragraphs>
  <Slides>22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Open Sans</vt:lpstr>
      <vt:lpstr>PT Sans</vt:lpstr>
      <vt:lpstr>Simple Light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ACER</cp:lastModifiedBy>
  <cp:revision>19</cp:revision>
  <dcterms:modified xsi:type="dcterms:W3CDTF">2018-05-24T18:03:03Z</dcterms:modified>
</cp:coreProperties>
</file>